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7" r:id="rId2"/>
    <p:sldId id="358" r:id="rId3"/>
    <p:sldId id="1244" r:id="rId4"/>
    <p:sldId id="1246" r:id="rId5"/>
    <p:sldId id="1245" r:id="rId6"/>
    <p:sldId id="1223" r:id="rId7"/>
    <p:sldId id="1249" r:id="rId8"/>
    <p:sldId id="1247" r:id="rId9"/>
    <p:sldId id="1248" r:id="rId10"/>
    <p:sldId id="1235" r:id="rId11"/>
    <p:sldId id="1236" r:id="rId12"/>
    <p:sldId id="1238" r:id="rId13"/>
    <p:sldId id="1250" r:id="rId14"/>
    <p:sldId id="1251" r:id="rId15"/>
    <p:sldId id="1252" r:id="rId16"/>
    <p:sldId id="1253" r:id="rId17"/>
    <p:sldId id="1254" r:id="rId18"/>
    <p:sldId id="1255" r:id="rId19"/>
    <p:sldId id="1256" r:id="rId20"/>
    <p:sldId id="1140" r:id="rId21"/>
    <p:sldId id="1228" r:id="rId22"/>
    <p:sldId id="381" r:id="rId23"/>
    <p:sldId id="382" r:id="rId24"/>
    <p:sldId id="379" r:id="rId25"/>
    <p:sldId id="1222" r:id="rId26"/>
    <p:sldId id="1118" r:id="rId27"/>
    <p:sldId id="331" r:id="rId2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44"/>
            <p14:sldId id="1246"/>
            <p14:sldId id="1245"/>
            <p14:sldId id="1223"/>
            <p14:sldId id="1249"/>
            <p14:sldId id="1247"/>
            <p14:sldId id="1248"/>
            <p14:sldId id="1235"/>
            <p14:sldId id="1236"/>
            <p14:sldId id="1238"/>
            <p14:sldId id="1250"/>
            <p14:sldId id="1251"/>
            <p14:sldId id="1252"/>
            <p14:sldId id="1253"/>
            <p14:sldId id="1254"/>
            <p14:sldId id="1255"/>
            <p14:sldId id="1256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3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6FE688BF-3DB7-45F9-B8B1-25C7FD8B5A35}"/>
    <pc:docChg chg="modSld">
      <pc:chgData name="Mark Fishpool" userId="b7923bd0fa9cf83f" providerId="LiveId" clId="{6FE688BF-3DB7-45F9-B8B1-25C7FD8B5A35}" dt="2024-10-08T13:24:08.039" v="8"/>
      <pc:docMkLst>
        <pc:docMk/>
      </pc:docMkLst>
      <pc:sldChg chg="addSp modSp mod">
        <pc:chgData name="Mark Fishpool" userId="b7923bd0fa9cf83f" providerId="LiveId" clId="{6FE688BF-3DB7-45F9-B8B1-25C7FD8B5A35}" dt="2024-10-08T13:24:08.039" v="8"/>
        <pc:sldMkLst>
          <pc:docMk/>
          <pc:sldMk cId="4142686517" sldId="1222"/>
        </pc:sldMkLst>
        <pc:spChg chg="add mod">
          <ac:chgData name="Mark Fishpool" userId="b7923bd0fa9cf83f" providerId="LiveId" clId="{6FE688BF-3DB7-45F9-B8B1-25C7FD8B5A35}" dt="2024-10-08T13:24:08.039" v="8"/>
          <ac:spMkLst>
            <pc:docMk/>
            <pc:sldMk cId="4142686517" sldId="1222"/>
            <ac:spMk id="5" creationId="{F9258090-7F9C-1534-7E9F-B35CB9BC873D}"/>
          </ac:spMkLst>
        </pc:spChg>
      </pc:sldChg>
      <pc:sldChg chg="modSp mod">
        <pc:chgData name="Mark Fishpool" userId="b7923bd0fa9cf83f" providerId="LiveId" clId="{6FE688BF-3DB7-45F9-B8B1-25C7FD8B5A35}" dt="2024-10-08T13:17:03.980" v="0" actId="20577"/>
        <pc:sldMkLst>
          <pc:docMk/>
          <pc:sldMk cId="1038469068" sldId="1248"/>
        </pc:sldMkLst>
        <pc:spChg chg="mod">
          <ac:chgData name="Mark Fishpool" userId="b7923bd0fa9cf83f" providerId="LiveId" clId="{6FE688BF-3DB7-45F9-B8B1-25C7FD8B5A35}" dt="2024-10-08T13:17:03.980" v="0" actId="20577"/>
          <ac:spMkLst>
            <pc:docMk/>
            <pc:sldMk cId="1038469068" sldId="1248"/>
            <ac:spMk id="4" creationId="{DB77D530-AD76-5E27-EFA7-33367FFA5B1A}"/>
          </ac:spMkLst>
        </pc:spChg>
      </pc:sldChg>
    </pc:docChg>
  </pc:docChgLst>
  <pc:docChgLst>
    <pc:chgData name="Mark Fishpool" userId="b7923bd0fa9cf83f" providerId="LiveId" clId="{7FF71C95-AF75-4267-8955-29BE329B8316}"/>
    <pc:docChg chg="custSel modSld">
      <pc:chgData name="Mark Fishpool" userId="b7923bd0fa9cf83f" providerId="LiveId" clId="{7FF71C95-AF75-4267-8955-29BE329B8316}" dt="2024-09-10T13:55:44.961" v="0" actId="33524"/>
      <pc:docMkLst>
        <pc:docMk/>
      </pc:docMkLst>
      <pc:sldChg chg="modNotesTx">
        <pc:chgData name="Mark Fishpool" userId="b7923bd0fa9cf83f" providerId="LiveId" clId="{7FF71C95-AF75-4267-8955-29BE329B8316}" dt="2024-09-10T13:55:44.961" v="0" actId="33524"/>
        <pc:sldMkLst>
          <pc:docMk/>
          <pc:sldMk cId="4225269349" sldId="12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76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718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std::expected and std::optional are the C++ versions of the Rust error-handling types, Result and Option.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They borrow from functional programming idioms, providing chainable operations, known as monadic functions.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concept of monads originates from category theory in mathematics.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std::expected wraps the two possible types into a single object, the 'monad’.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 monadic function, takes the monad and modifies the wrapped value or type to produce a new monad.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point of all this is to allow chained processing of std::expected and std::optional objects, without having to keep un-wrapping and re-wrapping the contained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422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70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405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24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371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778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C++ error handling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C++ error handling–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Dealing with problems is rarely a </a:t>
            </a:r>
            <a:r>
              <a:rPr lang="en-GB" b="0" noProof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favourite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occupation! Programmers and language-designers are no exception (pun intended).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Consequently, the nuances of errors and error handling have been surprisingly slow to develop.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There is now an increasing appreciation of the need to </a:t>
            </a:r>
            <a:r>
              <a:rPr lang="en-GB" b="0" noProof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categorise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the types of things that can go wrong and differentiate our approaches to handling them. Hence the all-encompassing term "Disappointments" used to include all categories of things that are not as they should be in our application.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 the dark-ages all we had was misbehaving programs, error-codes and abort.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Then along came exceptions and exception-handling mechanisms.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Java insisted on exception-handling, but Google refused to play along and banned exceptions from their code-base.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Then Rust reinvented error handling and got everybody excited - until they tried learning Rust!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C++ got its fingers burnt with exceptions and is still trying to sort out the mess.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81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It is now widely accepted that in most applications, bugs should not be handled as exceptions.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rule is: if you cannot recover, you should not catch.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85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Latter two explained later...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907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Each of these types are implemented as a tagged union.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Enough memory is allocated for the largest type. They do not use the heap.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These types allow for Rust-like error handling, and are suitable for embedded and time-critical applications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80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OMA is Optimistic Memory Allocation is a Linux fairy-tale that will provide great bed-time entertainment, followed by sleepless nights and nightmares!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Go google...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"There are no known applications that successfully recover from out-of-memory errors"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 made that up! But I suspect it is true! In 2019 Microsoft finally gave up trying to make Office recover from out-of-memory! Mission-critical software - including flying space-rockets, now tend to go for fail-fast and re-start on serious errors.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99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 the online debate about error-handling best practices it is often stated that "Any function could throw". Although true in theory it is far from true in practice. Error-handling strategy needs to be designed around real problems, not theoretical ones.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Constructor and operator failure is almost always a non-recoverable bug.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55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full details of exception-handling is beyond the scope of this course. </a:t>
            </a: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details of implementation of the underlying mechanism is compiler-dependent and varies widely. A variety of optimizations may also be applied.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There is a move away from C++ exceptions in modern C++. It is still early days, but I would expect (hope) current exception mechanisms to be deprecated within a decade. The motivation for this are the points made in the slide.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94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14:</a:t>
            </a:r>
            <a:br>
              <a:rPr lang="en-GB" sz="4800" dirty="0"/>
            </a:br>
            <a:r>
              <a:rPr lang="en-GB" sz="4800" i="1" dirty="0"/>
              <a:t>C++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Recoverable Errors - Exceptions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C26B-2F51-6BE1-9248-CF771C2BBC0C}"/>
              </a:ext>
            </a:extLst>
          </p:cNvPr>
          <p:cNvSpPr txBox="1"/>
          <p:nvPr/>
        </p:nvSpPr>
        <p:spPr>
          <a:xfrm>
            <a:off x="4682647" y="562552"/>
            <a:ext cx="6542882" cy="10772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myStr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out_of_range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err) 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what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541453-C1B8-3626-B01F-5DB5C2FD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54" y="56255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0E4DA2-2B68-85B5-5CC7-E9B10BAF3DC6}"/>
              </a:ext>
            </a:extLst>
          </p:cNvPr>
          <p:cNvSpPr txBox="1"/>
          <p:nvPr/>
        </p:nvSpPr>
        <p:spPr>
          <a:xfrm>
            <a:off x="4591207" y="1948814"/>
            <a:ext cx="654288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Invisible flow-path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Indeterminate execution time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Requires RTTI (Run-Time Type Information) to match error types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Not on embedded systems</a:t>
            </a:r>
          </a:p>
        </p:txBody>
      </p:sp>
    </p:spTree>
    <p:extLst>
      <p:ext uri="{BB962C8B-B14F-4D97-AF65-F5344CB8AC3E}">
        <p14:creationId xmlns:p14="http://schemas.microsoft.com/office/powerpoint/2010/main" val="360503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Recoverable Errors - std::expected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C26B-2F51-6BE1-9248-CF771C2BBC0C}"/>
              </a:ext>
            </a:extLst>
          </p:cNvPr>
          <p:cNvSpPr txBox="1"/>
          <p:nvPr/>
        </p:nvSpPr>
        <p:spPr>
          <a:xfrm>
            <a:off x="4643754" y="623481"/>
            <a:ext cx="6679393" cy="246221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Drink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  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DrinkMachine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make_drink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Recipe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can_make_drink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_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coffeeHopper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beans_g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_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waterHopper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water_ml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_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milkHopper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milk_ml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Drink{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add_sugar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c_str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,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water_ml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milk_ml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unexpected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"Hoppers need filling"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541453-C1B8-3626-B01F-5DB5C2FD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62348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0E4DA2-2B68-85B5-5CC7-E9B10BAF3DC6}"/>
              </a:ext>
            </a:extLst>
          </p:cNvPr>
          <p:cNvSpPr txBox="1"/>
          <p:nvPr/>
        </p:nvSpPr>
        <p:spPr>
          <a:xfrm>
            <a:off x="4501428" y="3326031"/>
            <a:ext cx="69878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Explicit and separate path for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Deterministic execution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No RTTI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Useable on all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Not usable for constructor / operator failure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412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F77377-8C55-DA72-272B-0F9CCA456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&lt;expected&gt;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641AE-B08F-4091-E9EF-C60FE67AB43E}"/>
              </a:ext>
            </a:extLst>
          </p:cNvPr>
          <p:cNvSpPr txBox="1"/>
          <p:nvPr/>
        </p:nvSpPr>
        <p:spPr>
          <a:xfrm>
            <a:off x="4667422" y="489430"/>
            <a:ext cx="72266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000000"/>
                </a:solidFill>
                <a:effectLst/>
              </a:rPr>
              <a:t>In 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Programmer::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get_drink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return value on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return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std::unexpected </a:t>
            </a:r>
            <a:r>
              <a:rPr lang="en-US" b="0" dirty="0">
                <a:solidFill>
                  <a:srgbClr val="000000"/>
                </a:solidFill>
                <a:effectLst/>
              </a:rPr>
              <a:t>on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expected contains EITHER the value, or the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1D761-11E2-6CAA-337B-5834A0E525D2}"/>
              </a:ext>
            </a:extLst>
          </p:cNvPr>
          <p:cNvSpPr txBox="1"/>
          <p:nvPr/>
        </p:nvSpPr>
        <p:spPr>
          <a:xfrm>
            <a:off x="4667422" y="1121648"/>
            <a:ext cx="6679393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myDrink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shared_drinkMachine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make_drink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shared_drinkMachine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available_drinks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and_then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Drink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)-&gt;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expected&lt;Drink,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_drink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drink;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amount_left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drink;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unexpected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 empty"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})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called on OK. returns Drink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[](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Drink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Made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Drink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drink;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});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called on OK. returns Drink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CBD1D7C-9550-266E-586C-4AF85D6D1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948" y="1121648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92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2F19BF-C554-7B50-298F-BB1B3C2A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.</a:t>
            </a:r>
            <a:r>
              <a:rPr lang="en-GB" cap="none" dirty="0" err="1"/>
              <a:t>and_then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3307E-3033-48C9-619A-C13C26174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3754" y="1349984"/>
            <a:ext cx="6679392" cy="40941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follow-on function for success - which might itself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member function of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std::expected 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and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called if value is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takes the value and must return expected of same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modifies the original '</a:t>
            </a:r>
            <a:r>
              <a:rPr lang="en-US" b="0" dirty="0" err="1">
                <a:solidFill>
                  <a:srgbClr val="000000"/>
                </a:solidFill>
                <a:effectLst/>
                <a:latin typeface="+mn-lt"/>
              </a:rPr>
              <a:t>myExpected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'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F3D41-732E-9334-FBAA-A29975D86FA4}"/>
              </a:ext>
            </a:extLst>
          </p:cNvPr>
          <p:cNvSpPr txBox="1"/>
          <p:nvPr/>
        </p:nvSpPr>
        <p:spPr>
          <a:xfrm>
            <a:off x="4643754" y="623481"/>
            <a:ext cx="6679393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myExpected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tryThis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and_then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62E99-D8E9-C63D-A454-376AF963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62348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84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2F19BF-C554-7B50-298F-BB1B3C2A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.transform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3307E-3033-48C9-619A-C13C26174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3754" y="1349984"/>
            <a:ext cx="6679392" cy="40941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Follow-on function for success, modifies the success-value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member function of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std::expected 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and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called if value is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takes the value and must return value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cannot return a fail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F3D41-732E-9334-FBAA-A29975D86FA4}"/>
              </a:ext>
            </a:extLst>
          </p:cNvPr>
          <p:cNvSpPr txBox="1"/>
          <p:nvPr/>
        </p:nvSpPr>
        <p:spPr>
          <a:xfrm>
            <a:off x="4643754" y="623481"/>
            <a:ext cx="6679393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myExpected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tryThis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62E99-D8E9-C63D-A454-376AF963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62348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10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2F19BF-C554-7B50-298F-BB1B3C2A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.</a:t>
            </a:r>
            <a:r>
              <a:rPr lang="en-GB" cap="none" dirty="0" err="1"/>
              <a:t>or_else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3307E-3033-48C9-619A-C13C26174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3754" y="1349984"/>
            <a:ext cx="7026276" cy="40941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follow-on function for failure - which might itself succeed or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member function of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std::expected 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and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called if error is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takes the error value and must return expected of same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return a value to recover from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modifies the original '</a:t>
            </a:r>
            <a:r>
              <a:rPr lang="en-US" b="0" dirty="0" err="1">
                <a:solidFill>
                  <a:srgbClr val="000000"/>
                </a:solidFill>
                <a:effectLst/>
                <a:latin typeface="+mn-lt"/>
              </a:rPr>
              <a:t>myExpected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'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F3D41-732E-9334-FBAA-A29975D86FA4}"/>
              </a:ext>
            </a:extLst>
          </p:cNvPr>
          <p:cNvSpPr txBox="1"/>
          <p:nvPr/>
        </p:nvSpPr>
        <p:spPr>
          <a:xfrm>
            <a:off x="4643754" y="623481"/>
            <a:ext cx="6679393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myExpected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tryThis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or_else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62E99-D8E9-C63D-A454-376AF963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62348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968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2F19BF-C554-7B50-298F-BB1B3C2A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.</a:t>
            </a:r>
            <a:r>
              <a:rPr lang="en-GB" sz="3600" cap="none" dirty="0" err="1"/>
              <a:t>transform_error</a:t>
            </a:r>
            <a:endParaRPr lang="en-GB" sz="36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3307E-3033-48C9-619A-C13C26174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3754" y="1349984"/>
            <a:ext cx="7026276" cy="40941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Follow-on function for error, modifies the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member function of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std::expected 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and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called if error is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takes the error and must return error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cannot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 recover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F3D41-732E-9334-FBAA-A29975D86FA4}"/>
              </a:ext>
            </a:extLst>
          </p:cNvPr>
          <p:cNvSpPr txBox="1"/>
          <p:nvPr/>
        </p:nvSpPr>
        <p:spPr>
          <a:xfrm>
            <a:off x="4643754" y="623481"/>
            <a:ext cx="6679393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myExpected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tryThis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transform_error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62E99-D8E9-C63D-A454-376AF963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62348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62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2F19BF-C554-7B50-298F-BB1B3C2A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.</a:t>
            </a:r>
            <a:r>
              <a:rPr lang="en-GB" sz="3600" cap="none" dirty="0" err="1"/>
              <a:t>and_then</a:t>
            </a:r>
            <a:r>
              <a:rPr lang="en-GB" sz="3600" cap="none" dirty="0"/>
              <a:t> vs. .transform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3307E-3033-48C9-619A-C13C26174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3754" y="595604"/>
            <a:ext cx="7026276" cy="4094163"/>
          </a:xfrm>
        </p:spPr>
        <p:txBody>
          <a:bodyPr/>
          <a:lstStyle/>
          <a:p>
            <a:r>
              <a:rPr lang="en-GB" b="1" dirty="0"/>
              <a:t>Simple rules for deciding which to use: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1BEF1-9492-444E-F831-985DED1A595F}"/>
              </a:ext>
            </a:extLst>
          </p:cNvPr>
          <p:cNvSpPr txBox="1"/>
          <p:nvPr/>
        </p:nvSpPr>
        <p:spPr>
          <a:xfrm>
            <a:off x="4594760" y="1224618"/>
            <a:ext cx="609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If the follow-on function </a:t>
            </a:r>
            <a:r>
              <a:rPr lang="en-US" i="1" dirty="0">
                <a:solidFill>
                  <a:srgbClr val="000000"/>
                </a:solidFill>
                <a:effectLst/>
              </a:rPr>
              <a:t>could</a:t>
            </a:r>
            <a:r>
              <a:rPr lang="en-US" dirty="0">
                <a:solidFill>
                  <a:srgbClr val="000000"/>
                </a:solidFill>
                <a:effectLst/>
              </a:rPr>
              <a:t>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use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and_then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effectLst/>
              </a:rPr>
              <a:t>If the follow-on function </a:t>
            </a:r>
            <a:r>
              <a:rPr lang="en-US" i="1" dirty="0">
                <a:solidFill>
                  <a:srgbClr val="000000"/>
                </a:solidFill>
                <a:effectLst/>
              </a:rPr>
              <a:t>cannot</a:t>
            </a:r>
            <a:r>
              <a:rPr lang="en-US" dirty="0">
                <a:solidFill>
                  <a:srgbClr val="000000"/>
                </a:solidFill>
                <a:effectLst/>
              </a:rPr>
              <a:t>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use .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transform()</a:t>
            </a:r>
          </a:p>
        </p:txBody>
      </p:sp>
    </p:spTree>
    <p:extLst>
      <p:ext uri="{BB962C8B-B14F-4D97-AF65-F5344CB8AC3E}">
        <p14:creationId xmlns:p14="http://schemas.microsoft.com/office/powerpoint/2010/main" val="215148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2F19BF-C554-7B50-298F-BB1B3C2A0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.</a:t>
            </a:r>
            <a:r>
              <a:rPr lang="en-GB" sz="3600" cap="none" dirty="0" err="1"/>
              <a:t>or_else</a:t>
            </a:r>
            <a:r>
              <a:rPr lang="en-GB" sz="3600" cap="none" dirty="0"/>
              <a:t> vs. .</a:t>
            </a:r>
            <a:r>
              <a:rPr lang="en-GB" sz="3600" cap="none" dirty="0" err="1"/>
              <a:t>transform_error</a:t>
            </a:r>
            <a:endParaRPr lang="en-GB" sz="36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3307E-3033-48C9-619A-C13C26174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3754" y="595604"/>
            <a:ext cx="7026276" cy="4094163"/>
          </a:xfrm>
        </p:spPr>
        <p:txBody>
          <a:bodyPr/>
          <a:lstStyle/>
          <a:p>
            <a:r>
              <a:rPr lang="en-GB" b="1" dirty="0"/>
              <a:t>Simple rules for deciding which to use: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1BEF1-9492-444E-F831-985DED1A595F}"/>
              </a:ext>
            </a:extLst>
          </p:cNvPr>
          <p:cNvSpPr txBox="1"/>
          <p:nvPr/>
        </p:nvSpPr>
        <p:spPr>
          <a:xfrm>
            <a:off x="4594760" y="1224618"/>
            <a:ext cx="609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If the follow-on error function </a:t>
            </a:r>
            <a:r>
              <a:rPr lang="en-US" i="1" dirty="0">
                <a:solidFill>
                  <a:srgbClr val="000000"/>
                </a:solidFill>
                <a:effectLst/>
              </a:rPr>
              <a:t>can</a:t>
            </a:r>
            <a:r>
              <a:rPr lang="en-US" dirty="0">
                <a:solidFill>
                  <a:srgbClr val="000000"/>
                </a:solidFill>
                <a:effectLst/>
              </a:rPr>
              <a:t> recover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use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or_else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  <a:effectLst/>
              </a:rPr>
              <a:t>If the follow-on error function </a:t>
            </a:r>
            <a:r>
              <a:rPr lang="en-US" i="1" dirty="0">
                <a:solidFill>
                  <a:srgbClr val="000000"/>
                </a:solidFill>
                <a:effectLst/>
              </a:rPr>
              <a:t>cannot</a:t>
            </a:r>
            <a:r>
              <a:rPr lang="en-US" dirty="0">
                <a:solidFill>
                  <a:srgbClr val="000000"/>
                </a:solidFill>
                <a:effectLst/>
              </a:rPr>
              <a:t> recover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use 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transform_error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8814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5D1CE3-1266-8B3D-730A-E3BA4EB8D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Multiple Clauses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217F88-6153-F8F8-0407-32BD15559157}"/>
              </a:ext>
            </a:extLst>
          </p:cNvPr>
          <p:cNvSpPr txBox="1"/>
          <p:nvPr/>
        </p:nvSpPr>
        <p:spPr>
          <a:xfrm>
            <a:off x="4580573" y="385227"/>
            <a:ext cx="722664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000000"/>
                </a:solidFill>
                <a:effectLst/>
              </a:rPr>
              <a:t>In 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Programmer::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look_busy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a nice logical flow of operations with distinct and explicit success and failure paths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7A7F7-4EB2-A4CE-19C4-56A84E88BF87}"/>
              </a:ext>
            </a:extLst>
          </p:cNvPr>
          <p:cNvSpPr txBox="1"/>
          <p:nvPr/>
        </p:nvSpPr>
        <p:spPr>
          <a:xfrm>
            <a:off x="4667422" y="1121648"/>
            <a:ext cx="6679393" cy="127727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take_sip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or_else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GB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expected&lt;State,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State&gt;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get_drink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 })</a:t>
            </a:r>
          </a:p>
          <a:p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and_then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GB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expected&lt;State,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State&gt;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write_code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 })</a:t>
            </a:r>
          </a:p>
          <a:p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transform_error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GB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goingHomeMsg</a:t>
            </a:r>
            <a:r>
              <a:rPr lang="en-GB" sz="11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GB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1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goingHomeMsg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(err 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WRITTEN_ENOUGH_CODE) </a:t>
            </a:r>
            <a:r>
              <a:rPr lang="en-GB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QUIT;</a:t>
            </a:r>
          </a:p>
          <a:p>
            <a:r>
              <a:rPr lang="en-GB" sz="11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9D19DDD-EF1D-27E2-5D81-CD2352D2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948" y="1121648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73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Errors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Disappointments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Programming bug – unrecoverable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Unavailable Resource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Invalid data / user input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Invalid Function Arguments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Out of Memory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“Any function could throw”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Recoverable Errors – exceptions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Recoverable Errors – std::expected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&lt;expected&gt;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.</a:t>
            </a:r>
            <a:r>
              <a:rPr lang="en-GB" sz="1100" dirty="0" err="1"/>
              <a:t>and_then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.transform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.</a:t>
            </a:r>
            <a:r>
              <a:rPr lang="en-GB" sz="1100" dirty="0" err="1"/>
              <a:t>or_else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..</a:t>
            </a:r>
            <a:r>
              <a:rPr lang="en-GB" sz="1100" dirty="0" err="1"/>
              <a:t>transform_error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.</a:t>
            </a:r>
            <a:r>
              <a:rPr lang="en-GB" sz="1100" dirty="0" err="1"/>
              <a:t>and_then</a:t>
            </a:r>
            <a:r>
              <a:rPr lang="en-GB" sz="1100" dirty="0"/>
              <a:t> vs. .transform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.</a:t>
            </a:r>
            <a:r>
              <a:rPr lang="en-GB" sz="1100" dirty="0" err="1"/>
              <a:t>or_else</a:t>
            </a:r>
            <a:r>
              <a:rPr lang="en-GB" sz="1100" dirty="0"/>
              <a:t> vs. .</a:t>
            </a:r>
            <a:r>
              <a:rPr lang="en-GB" sz="1100" dirty="0" err="1"/>
              <a:t>transform_error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Multiple clauses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#21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Error Handling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#22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Error Handling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different types of errors that could occur during run-time</a:t>
            </a:r>
          </a:p>
          <a:p>
            <a:pPr lvl="1"/>
            <a:r>
              <a:rPr lang="en-US" sz="1100" dirty="0"/>
              <a:t>Should be able to follow control flow through exception handling code blocks</a:t>
            </a:r>
          </a:p>
          <a:p>
            <a:pPr lvl="1"/>
            <a:r>
              <a:rPr lang="en-US" sz="1100" dirty="0"/>
              <a:t>Could be able to identify exception handling mechanisms in memory.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Error handling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</a:t>
            </a:r>
            <a:r>
              <a:rPr lang="en-GB"/>
              <a:t>Lab #22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Error handling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3160" y="1013755"/>
            <a:ext cx="5276850" cy="5124155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Errors, their types, and how (or even if) to handle them are a bone of contention within the Software Engineering fraternity.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Techniques vary depending on whether the “disappointment” encountered is recoverable, i.e. can the executing process meaningfully resume in some fashion?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C++ programmers may use a combination of: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Error codes, e.g. for APIs etc.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Exceptions (prevalent but losing </a:t>
            </a:r>
            <a:r>
              <a:rPr lang="en-GB" sz="1600" dirty="0">
                <a:latin typeface="+mn-lt"/>
              </a:rPr>
              <a:t>favour</a:t>
            </a:r>
            <a:r>
              <a:rPr lang="en-US" sz="1600" dirty="0">
                <a:latin typeface="+mn-lt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Assertions etc. (not great for production code)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std::expected and std::optional are two C++ Standard Library types introduced to improve error handling and manage optional values.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 C++17 standard and later.</a:t>
            </a:r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4094163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GCC, the GNU Compiler Collection (no date) GCC, the GNU Compiler Collection - GNU Project. Available at: https://gcc.gnu.org/ (Accessed: 16 November 2023).</a:t>
            </a:r>
          </a:p>
          <a:p>
            <a:pPr algn="l"/>
            <a:endParaRPr lang="en-US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Clang 18.0.0git documentation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Clang Compiler User’s Manual - Clang 18.0.0git documentation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https://clang.llvm.org/docs/UsersManual.html (Accessed: 18 December 2023).</a:t>
            </a:r>
          </a:p>
          <a:p>
            <a:pPr algn="l"/>
            <a:endParaRPr lang="en-US" i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58090-7F9C-1534-7E9F-B35CB9BC873D}"/>
              </a:ext>
            </a:extLst>
          </p:cNvPr>
          <p:cNvSpPr txBox="1"/>
          <p:nvPr/>
        </p:nvSpPr>
        <p:spPr>
          <a:xfrm>
            <a:off x="4603432" y="5366296"/>
            <a:ext cx="73637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Core Guidelines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(No date) Available at: https://isocpp.github.io/CppCoreGuidelines/CppCoreGuidelines.html#Rnr-no-exceptions (Accessed: 8 October 2024).</a:t>
            </a:r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  <a:latin typeface="+mj-lt"/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7034493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Must be able </a:t>
            </a:r>
            <a:r>
              <a:rPr lang="en-US" dirty="0"/>
              <a:t>to describe different types of errors that could occur during run-time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Should be able </a:t>
            </a:r>
            <a:r>
              <a:rPr lang="en-US" dirty="0"/>
              <a:t>to follow control flow through exception handling code blocks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Could be able </a:t>
            </a:r>
            <a:r>
              <a:rPr lang="en-US" dirty="0"/>
              <a:t>to identify exception handling mechanisms in memory.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21918-8A7C-5978-B3F5-0AD7099F9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Disappointments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6A383-A6D6-ECDE-0251-0BC6BAEBF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1967204"/>
            <a:ext cx="6724332" cy="4094163"/>
          </a:xfrm>
        </p:spPr>
        <p:txBody>
          <a:bodyPr/>
          <a:lstStyle/>
          <a:p>
            <a:r>
              <a:rPr lang="en-US" b="1" dirty="0"/>
              <a:t>Common disappointments a programmer will encounter: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dirty="0"/>
              <a:t>Programming bug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Resource being unavailable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Invalid data / user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Invalid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Out of Memory</a:t>
            </a:r>
            <a:endParaRPr lang="en-GB" dirty="0"/>
          </a:p>
        </p:txBody>
      </p:sp>
      <p:pic>
        <p:nvPicPr>
          <p:cNvPr id="9" name="Graphic 8" descr="Bug with solid fill">
            <a:extLst>
              <a:ext uri="{FF2B5EF4-FFF2-40B4-BE49-F238E27FC236}">
                <a16:creationId xmlns:a16="http://schemas.microsoft.com/office/drawing/2014/main" id="{8CA04EB6-153E-70AC-AAC1-21A23104D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0704" y="499070"/>
            <a:ext cx="914400" cy="914400"/>
          </a:xfrm>
          <a:prstGeom prst="rect">
            <a:avLst/>
          </a:prstGeom>
        </p:spPr>
      </p:pic>
      <p:pic>
        <p:nvPicPr>
          <p:cNvPr id="11" name="Graphic 10" descr="Warning with solid fill">
            <a:extLst>
              <a:ext uri="{FF2B5EF4-FFF2-40B4-BE49-F238E27FC236}">
                <a16:creationId xmlns:a16="http://schemas.microsoft.com/office/drawing/2014/main" id="{055F49FA-CDE6-4F9B-5BA7-56B2D7909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5766" y="499070"/>
            <a:ext cx="914400" cy="914400"/>
          </a:xfrm>
          <a:prstGeom prst="rect">
            <a:avLst/>
          </a:prstGeom>
        </p:spPr>
      </p:pic>
      <p:pic>
        <p:nvPicPr>
          <p:cNvPr id="13" name="Graphic 12" descr="Irritant with solid fill">
            <a:extLst>
              <a:ext uri="{FF2B5EF4-FFF2-40B4-BE49-F238E27FC236}">
                <a16:creationId xmlns:a16="http://schemas.microsoft.com/office/drawing/2014/main" id="{19FA23CA-1450-F0C0-37DA-1E66D75FF5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66425" y="499070"/>
            <a:ext cx="914400" cy="914400"/>
          </a:xfrm>
          <a:prstGeom prst="rect">
            <a:avLst/>
          </a:prstGeom>
        </p:spPr>
      </p:pic>
      <p:pic>
        <p:nvPicPr>
          <p:cNvPr id="15" name="Graphic 14" descr="Stop with solid fill">
            <a:extLst>
              <a:ext uri="{FF2B5EF4-FFF2-40B4-BE49-F238E27FC236}">
                <a16:creationId xmlns:a16="http://schemas.microsoft.com/office/drawing/2014/main" id="{37E586BF-FE92-7ECC-4333-23F442C6C6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31095" y="499070"/>
            <a:ext cx="914400" cy="914400"/>
          </a:xfrm>
          <a:prstGeom prst="rect">
            <a:avLst/>
          </a:prstGeom>
        </p:spPr>
      </p:pic>
      <p:pic>
        <p:nvPicPr>
          <p:cNvPr id="19" name="Graphic 18" descr="Checkbox Crossed with solid fill">
            <a:extLst>
              <a:ext uri="{FF2B5EF4-FFF2-40B4-BE49-F238E27FC236}">
                <a16:creationId xmlns:a16="http://schemas.microsoft.com/office/drawing/2014/main" id="{93169A18-7886-6C42-1B35-8B51EE1655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54718" y="379677"/>
            <a:ext cx="1153185" cy="1153185"/>
          </a:xfrm>
          <a:prstGeom prst="rect">
            <a:avLst/>
          </a:prstGeom>
        </p:spPr>
      </p:pic>
      <p:pic>
        <p:nvPicPr>
          <p:cNvPr id="21" name="Graphic 20" descr="Comment Important with solid fill">
            <a:extLst>
              <a:ext uri="{FF2B5EF4-FFF2-40B4-BE49-F238E27FC236}">
                <a16:creationId xmlns:a16="http://schemas.microsoft.com/office/drawing/2014/main" id="{E796498B-095E-06D0-BA77-C982DFD45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55786" y="435584"/>
            <a:ext cx="1153186" cy="1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6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66677-5E1C-7125-0B4A-0E170B626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Programming bug - unrecoverable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A7C2-90AB-E288-1615-580DCA761C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63490" y="767054"/>
            <a:ext cx="6549390" cy="4094163"/>
          </a:xfrm>
        </p:spPr>
        <p:txBody>
          <a:bodyPr/>
          <a:lstStyle/>
          <a:p>
            <a:r>
              <a:rPr lang="en-US" sz="1800" b="1" dirty="0"/>
              <a:t>Fail-Fast (abort)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out_of_range</a:t>
            </a:r>
            <a:r>
              <a:rPr lang="en-US" sz="1800" dirty="0"/>
              <a:t> (index out of bounds)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range_error</a:t>
            </a:r>
            <a:r>
              <a:rPr lang="en-US" sz="1800" dirty="0"/>
              <a:t> (type too small)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dereference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stack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uncaught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assert</a:t>
            </a:r>
          </a:p>
          <a:p>
            <a:endParaRPr lang="en-GB" sz="1800" b="1" dirty="0"/>
          </a:p>
          <a:p>
            <a:endParaRPr lang="en-GB" sz="1800" dirty="0"/>
          </a:p>
        </p:txBody>
      </p:sp>
      <p:pic>
        <p:nvPicPr>
          <p:cNvPr id="4" name="Graphic 3" descr="Shield Cross with solid fill">
            <a:extLst>
              <a:ext uri="{FF2B5EF4-FFF2-40B4-BE49-F238E27FC236}">
                <a16:creationId xmlns:a16="http://schemas.microsoft.com/office/drawing/2014/main" id="{2CBA074D-B121-A45F-9389-124B705B7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8660" y="6743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AB6E4-DABF-6782-00C5-9DAF90DF7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Unavailable Resource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32BF9-4EC5-1FD3-2A7B-AFA5AB087F88}"/>
              </a:ext>
            </a:extLst>
          </p:cNvPr>
          <p:cNvSpPr txBox="1"/>
          <p:nvPr/>
        </p:nvSpPr>
        <p:spPr>
          <a:xfrm>
            <a:off x="5097780" y="843677"/>
            <a:ext cx="653795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Report failure from the library to the client code.</a:t>
            </a:r>
          </a:p>
          <a:p>
            <a:endParaRPr lang="en-US" b="1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Abort as soon as you know you cannot recover.</a:t>
            </a:r>
          </a:p>
          <a:p>
            <a:endParaRPr lang="en-US" b="1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Available Options: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Look-before-you-leap (ask if resource available)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Error-code (such as returning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Exceptions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std::expected</a:t>
            </a:r>
          </a:p>
        </p:txBody>
      </p:sp>
      <p:pic>
        <p:nvPicPr>
          <p:cNvPr id="8" name="Graphic 7" descr="Shield Tick with solid fill">
            <a:extLst>
              <a:ext uri="{FF2B5EF4-FFF2-40B4-BE49-F238E27FC236}">
                <a16:creationId xmlns:a16="http://schemas.microsoft.com/office/drawing/2014/main" id="{1CB0267B-38A2-ADD9-45A4-7ED13CA0F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7230" y="754380"/>
            <a:ext cx="457200" cy="457200"/>
          </a:xfrm>
          <a:prstGeom prst="rect">
            <a:avLst/>
          </a:prstGeom>
        </p:spPr>
      </p:pic>
      <p:pic>
        <p:nvPicPr>
          <p:cNvPr id="9" name="Graphic 8" descr="Shield Tick with solid fill">
            <a:extLst>
              <a:ext uri="{FF2B5EF4-FFF2-40B4-BE49-F238E27FC236}">
                <a16:creationId xmlns:a16="http://schemas.microsoft.com/office/drawing/2014/main" id="{751832AB-3061-26A5-8E36-E09B93BE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7230" y="1349984"/>
            <a:ext cx="457200" cy="457200"/>
          </a:xfrm>
          <a:prstGeom prst="rect">
            <a:avLst/>
          </a:prstGeom>
        </p:spPr>
      </p:pic>
      <p:pic>
        <p:nvPicPr>
          <p:cNvPr id="10" name="Graphic 9" descr="Shield Tick with solid fill">
            <a:extLst>
              <a:ext uri="{FF2B5EF4-FFF2-40B4-BE49-F238E27FC236}">
                <a16:creationId xmlns:a16="http://schemas.microsoft.com/office/drawing/2014/main" id="{1D5CAE48-B14C-6135-E9F9-D2B0C7453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7230" y="194558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Invalid data / user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7D530-AD76-5E27-EFA7-33367FFA5B1A}"/>
              </a:ext>
            </a:extLst>
          </p:cNvPr>
          <p:cNvSpPr txBox="1"/>
          <p:nvPr/>
        </p:nvSpPr>
        <p:spPr>
          <a:xfrm>
            <a:off x="4340542" y="275322"/>
            <a:ext cx="74666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Can you recover?</a:t>
            </a:r>
          </a:p>
          <a:p>
            <a:endParaRPr lang="en-US" b="1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Can you return alternative values?</a:t>
            </a:r>
          </a:p>
          <a:p>
            <a:endParaRPr lang="en-US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An alternative value is never an error: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Each must be tested to discover the contained type before dereferencing</a:t>
            </a:r>
            <a:endParaRPr lang="en-GB" b="1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81FABA-365F-3769-9E85-453DE204F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2919"/>
              </p:ext>
            </p:extLst>
          </p:nvPr>
        </p:nvGraphicFramePr>
        <p:xfrm>
          <a:off x="4443730" y="2169723"/>
          <a:ext cx="7054850" cy="19336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9534">
                  <a:extLst>
                    <a:ext uri="{9D8B030D-6E8A-4147-A177-3AD203B41FA5}">
                      <a16:colId xmlns:a16="http://schemas.microsoft.com/office/drawing/2014/main" val="3113357070"/>
                    </a:ext>
                  </a:extLst>
                </a:gridCol>
                <a:gridCol w="4055316">
                  <a:extLst>
                    <a:ext uri="{9D8B030D-6E8A-4147-A177-3AD203B41FA5}">
                      <a16:colId xmlns:a16="http://schemas.microsoft.com/office/drawing/2014/main" val="4177524321"/>
                    </a:ext>
                  </a:extLst>
                </a:gridCol>
              </a:tblGrid>
              <a:tr h="64454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return std::optional</a:t>
                      </a:r>
                      <a:endParaRPr lang="en-GB" b="1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something or nothing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549197"/>
                  </a:ext>
                </a:extLst>
              </a:tr>
              <a:tr h="64454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return std::expected</a:t>
                      </a:r>
                      <a:endParaRPr lang="en-GB" b="1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of two possible types, (expected and error-type)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8663648"/>
                  </a:ext>
                </a:extLst>
              </a:tr>
              <a:tr h="644549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return std::variant</a:t>
                      </a:r>
                      <a:endParaRPr lang="en-GB" b="1" dirty="0">
                        <a:solidFill>
                          <a:srgbClr val="00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 of a specified collection of possible types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18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4D32A-FF13-3466-98DA-B10EA9991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Invalid Function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F5BBB-DAAF-9A9A-8B4F-EC1AC295B9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7118" y="678901"/>
            <a:ext cx="5803900" cy="4094163"/>
          </a:xfrm>
        </p:spPr>
        <p:txBody>
          <a:bodyPr/>
          <a:lstStyle/>
          <a:p>
            <a:r>
              <a:rPr lang="en-US" sz="1800" b="1" dirty="0"/>
              <a:t>Whose responsibility is it?</a:t>
            </a:r>
          </a:p>
          <a:p>
            <a:endParaRPr lang="en-US" sz="1800" dirty="0"/>
          </a:p>
          <a:p>
            <a:r>
              <a:rPr lang="en-US" sz="1800" b="1" dirty="0"/>
              <a:t>The client responsibility?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A bug, so abort - via </a:t>
            </a:r>
            <a:r>
              <a:rPr lang="en-US" sz="1800" b="1" dirty="0">
                <a:latin typeface="Consolas" panose="020B0609020204030204" pitchFamily="49" charset="0"/>
              </a:rPr>
              <a:t>assert</a:t>
            </a:r>
            <a:r>
              <a:rPr lang="en-US" sz="1800" dirty="0"/>
              <a:t> or contracts (C++26?)</a:t>
            </a:r>
          </a:p>
          <a:p>
            <a:endParaRPr lang="en-US" sz="1800" dirty="0"/>
          </a:p>
          <a:p>
            <a:r>
              <a:rPr lang="en-US" sz="1800" b="1" dirty="0"/>
              <a:t>Validated by the function?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Expected, not an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return something valid</a:t>
            </a:r>
          </a:p>
          <a:p>
            <a:endParaRPr lang="en-US" sz="1800" b="1" dirty="0"/>
          </a:p>
          <a:p>
            <a:r>
              <a:rPr lang="en-US" sz="1800" b="1" dirty="0"/>
              <a:t>An exception is usually inappropriate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221829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Out of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7D530-AD76-5E27-EFA7-33367FFA5B1A}"/>
              </a:ext>
            </a:extLst>
          </p:cNvPr>
          <p:cNvSpPr txBox="1"/>
          <p:nvPr/>
        </p:nvSpPr>
        <p:spPr>
          <a:xfrm>
            <a:off x="4340542" y="275322"/>
            <a:ext cx="746667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solidFill>
                <a:srgbClr val="000000"/>
              </a:solidFill>
              <a:effectLst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effectLst/>
              </a:rPr>
              <a:t>OMA</a:t>
            </a:r>
            <a:r>
              <a:rPr lang="en-US" b="0" dirty="0">
                <a:solidFill>
                  <a:srgbClr val="000000"/>
                </a:solidFill>
                <a:effectLst/>
              </a:rPr>
              <a:t> on Linux means you won't get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bad_alloc</a:t>
            </a:r>
            <a:r>
              <a:rPr lang="en-US" b="0" dirty="0">
                <a:solidFill>
                  <a:srgbClr val="000000"/>
                </a:solidFill>
                <a:effectLst/>
              </a:rPr>
              <a:t>!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Usually indicates a bug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Rarely recoverable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Very hard to make recovery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Fail-fast and Restart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Now the accepted strategy for many mission-critical systems!</a:t>
            </a:r>
          </a:p>
        </p:txBody>
      </p:sp>
    </p:spTree>
    <p:extLst>
      <p:ext uri="{BB962C8B-B14F-4D97-AF65-F5344CB8AC3E}">
        <p14:creationId xmlns:p14="http://schemas.microsoft.com/office/powerpoint/2010/main" val="339208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"Any function could throw"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7D530-AD76-5E27-EFA7-33367FFA5B1A}"/>
              </a:ext>
            </a:extLst>
          </p:cNvPr>
          <p:cNvSpPr txBox="1"/>
          <p:nvPr/>
        </p:nvSpPr>
        <p:spPr>
          <a:xfrm>
            <a:off x="4443412" y="641082"/>
            <a:ext cx="74666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True in theory because </a:t>
            </a:r>
            <a:r>
              <a:rPr lang="en-US" b="1" dirty="0" err="1">
                <a:solidFill>
                  <a:srgbClr val="000000"/>
                </a:solidFill>
              </a:rPr>
              <a:t>nothrow</a:t>
            </a:r>
            <a:r>
              <a:rPr lang="en-US" dirty="0">
                <a:solidFill>
                  <a:srgbClr val="000000"/>
                </a:solidFill>
              </a:rPr>
              <a:t> is not checked by the compiler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Much of STL gives </a:t>
            </a:r>
            <a:r>
              <a:rPr lang="en-US" dirty="0" err="1">
                <a:solidFill>
                  <a:srgbClr val="000000"/>
                </a:solidFill>
              </a:rPr>
              <a:t>nothrow</a:t>
            </a:r>
            <a:r>
              <a:rPr lang="en-US" dirty="0">
                <a:solidFill>
                  <a:srgbClr val="000000"/>
                </a:solidFill>
              </a:rPr>
              <a:t> guarantee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0000"/>
                </a:solidFill>
              </a:rPr>
              <a:t>out_of_range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is the only recoverable STL exception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constructors might throw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operators might throw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8469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14545</TotalTime>
  <Words>2262</Words>
  <Application>Microsoft Office PowerPoint</Application>
  <PresentationFormat>Widescreen</PresentationFormat>
  <Paragraphs>340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Consolas</vt:lpstr>
      <vt:lpstr>Krana Fat B</vt:lpstr>
      <vt:lpstr>Montserrat</vt:lpstr>
      <vt:lpstr>Montserrat Black</vt:lpstr>
      <vt:lpstr>Segoe UI</vt:lpstr>
      <vt:lpstr>Wingdings</vt:lpstr>
      <vt:lpstr>Office Theme</vt:lpstr>
      <vt:lpstr>Advanced C++ Internals: Chapter 14: C++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#21</vt:lpstr>
      <vt:lpstr>C++ Internals Lab #22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1163</cp:revision>
  <cp:lastPrinted>2019-07-11T13:24:49Z</cp:lastPrinted>
  <dcterms:created xsi:type="dcterms:W3CDTF">2019-07-10T13:11:53Z</dcterms:created>
  <dcterms:modified xsi:type="dcterms:W3CDTF">2024-10-08T13:24:17Z</dcterms:modified>
  <cp:category/>
</cp:coreProperties>
</file>